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4" r:id="rId19"/>
    <p:sldId id="273"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316F40B-153E-4E7F-8CBE-003DF605E9A2}">
          <p14:sldIdLst>
            <p14:sldId id="256"/>
            <p14:sldId id="257"/>
            <p14:sldId id="258"/>
            <p14:sldId id="259"/>
            <p14:sldId id="260"/>
            <p14:sldId id="261"/>
            <p14:sldId id="262"/>
            <p14:sldId id="263"/>
            <p14:sldId id="264"/>
            <p14:sldId id="265"/>
            <p14:sldId id="266"/>
            <p14:sldId id="267"/>
            <p14:sldId id="268"/>
            <p14:sldId id="269"/>
            <p14:sldId id="270"/>
            <p14:sldId id="271"/>
            <p14:sldId id="272"/>
            <p14:sldId id="274"/>
            <p14:sldId id="273"/>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4546E1-CF01-46B7-9E77-24FC504DE411}" type="datetimeFigureOut">
              <a:rPr lang="en-IN" smtClean="0"/>
              <a:t>11-01-2022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910030C-B429-4936-973D-EB5184852A06}"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483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546E1-CF01-46B7-9E77-24FC504DE411}" type="datetimeFigureOut">
              <a:rPr lang="en-IN" smtClean="0"/>
              <a:t>11-01-2022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910030C-B429-4936-973D-EB5184852A06}" type="slidenum">
              <a:rPr lang="en-IN" smtClean="0"/>
              <a:t>‹#›</a:t>
            </a:fld>
            <a:endParaRPr lang="en-IN"/>
          </a:p>
        </p:txBody>
      </p:sp>
    </p:spTree>
    <p:extLst>
      <p:ext uri="{BB962C8B-B14F-4D97-AF65-F5344CB8AC3E}">
        <p14:creationId xmlns:p14="http://schemas.microsoft.com/office/powerpoint/2010/main" val="1519538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546E1-CF01-46B7-9E77-24FC504DE411}" type="datetimeFigureOut">
              <a:rPr lang="en-IN" smtClean="0"/>
              <a:t>11-01-2022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910030C-B429-4936-973D-EB5184852A06}" type="slidenum">
              <a:rPr lang="en-IN" smtClean="0"/>
              <a:t>‹#›</a:t>
            </a:fld>
            <a:endParaRPr lang="en-IN"/>
          </a:p>
        </p:txBody>
      </p:sp>
    </p:spTree>
    <p:extLst>
      <p:ext uri="{BB962C8B-B14F-4D97-AF65-F5344CB8AC3E}">
        <p14:creationId xmlns:p14="http://schemas.microsoft.com/office/powerpoint/2010/main" val="4035965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546E1-CF01-46B7-9E77-24FC504DE411}" type="datetimeFigureOut">
              <a:rPr lang="en-IN" smtClean="0"/>
              <a:t>11-01-2022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910030C-B429-4936-973D-EB5184852A06}" type="slidenum">
              <a:rPr lang="en-IN" smtClean="0"/>
              <a:t>‹#›</a:t>
            </a:fld>
            <a:endParaRPr lang="en-IN"/>
          </a:p>
        </p:txBody>
      </p:sp>
    </p:spTree>
    <p:extLst>
      <p:ext uri="{BB962C8B-B14F-4D97-AF65-F5344CB8AC3E}">
        <p14:creationId xmlns:p14="http://schemas.microsoft.com/office/powerpoint/2010/main" val="110233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4546E1-CF01-46B7-9E77-24FC504DE411}" type="datetimeFigureOut">
              <a:rPr lang="en-IN" smtClean="0"/>
              <a:t>11-01-2022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910030C-B429-4936-973D-EB5184852A06}"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8395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4546E1-CF01-46B7-9E77-24FC504DE411}" type="datetimeFigureOut">
              <a:rPr lang="en-IN" smtClean="0"/>
              <a:t>11-01-2022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910030C-B429-4936-973D-EB5184852A06}" type="slidenum">
              <a:rPr lang="en-IN" smtClean="0"/>
              <a:t>‹#›</a:t>
            </a:fld>
            <a:endParaRPr lang="en-IN"/>
          </a:p>
        </p:txBody>
      </p:sp>
    </p:spTree>
    <p:extLst>
      <p:ext uri="{BB962C8B-B14F-4D97-AF65-F5344CB8AC3E}">
        <p14:creationId xmlns:p14="http://schemas.microsoft.com/office/powerpoint/2010/main" val="3270216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4546E1-CF01-46B7-9E77-24FC504DE411}" type="datetimeFigureOut">
              <a:rPr lang="en-IN" smtClean="0"/>
              <a:t>11-01-2022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910030C-B429-4936-973D-EB5184852A06}" type="slidenum">
              <a:rPr lang="en-IN" smtClean="0"/>
              <a:t>‹#›</a:t>
            </a:fld>
            <a:endParaRPr lang="en-IN"/>
          </a:p>
        </p:txBody>
      </p:sp>
    </p:spTree>
    <p:extLst>
      <p:ext uri="{BB962C8B-B14F-4D97-AF65-F5344CB8AC3E}">
        <p14:creationId xmlns:p14="http://schemas.microsoft.com/office/powerpoint/2010/main" val="13369562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4546E1-CF01-46B7-9E77-24FC504DE411}" type="datetimeFigureOut">
              <a:rPr lang="en-IN" smtClean="0"/>
              <a:t>11-01-2022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910030C-B429-4936-973D-EB5184852A06}" type="slidenum">
              <a:rPr lang="en-IN" smtClean="0"/>
              <a:t>‹#›</a:t>
            </a:fld>
            <a:endParaRPr lang="en-IN"/>
          </a:p>
        </p:txBody>
      </p:sp>
    </p:spTree>
    <p:extLst>
      <p:ext uri="{BB962C8B-B14F-4D97-AF65-F5344CB8AC3E}">
        <p14:creationId xmlns:p14="http://schemas.microsoft.com/office/powerpoint/2010/main" val="2158612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D4546E1-CF01-46B7-9E77-24FC504DE411}" type="datetimeFigureOut">
              <a:rPr lang="en-IN" smtClean="0"/>
              <a:t>11-01-2022</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A910030C-B429-4936-973D-EB5184852A06}" type="slidenum">
              <a:rPr lang="en-IN" smtClean="0"/>
              <a:t>‹#›</a:t>
            </a:fld>
            <a:endParaRPr lang="en-IN"/>
          </a:p>
        </p:txBody>
      </p:sp>
    </p:spTree>
    <p:extLst>
      <p:ext uri="{BB962C8B-B14F-4D97-AF65-F5344CB8AC3E}">
        <p14:creationId xmlns:p14="http://schemas.microsoft.com/office/powerpoint/2010/main" val="2900849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D4546E1-CF01-46B7-9E77-24FC504DE411}" type="datetimeFigureOut">
              <a:rPr lang="en-IN" smtClean="0"/>
              <a:t>11-01-2022</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910030C-B429-4936-973D-EB5184852A06}" type="slidenum">
              <a:rPr lang="en-IN" smtClean="0"/>
              <a:t>‹#›</a:t>
            </a:fld>
            <a:endParaRPr lang="en-IN"/>
          </a:p>
        </p:txBody>
      </p:sp>
    </p:spTree>
    <p:extLst>
      <p:ext uri="{BB962C8B-B14F-4D97-AF65-F5344CB8AC3E}">
        <p14:creationId xmlns:p14="http://schemas.microsoft.com/office/powerpoint/2010/main" val="210692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4546E1-CF01-46B7-9E77-24FC504DE411}" type="datetimeFigureOut">
              <a:rPr lang="en-IN" smtClean="0"/>
              <a:t>11-01-2022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910030C-B429-4936-973D-EB5184852A06}" type="slidenum">
              <a:rPr lang="en-IN" smtClean="0"/>
              <a:t>‹#›</a:t>
            </a:fld>
            <a:endParaRPr lang="en-IN"/>
          </a:p>
        </p:txBody>
      </p:sp>
    </p:spTree>
    <p:extLst>
      <p:ext uri="{BB962C8B-B14F-4D97-AF65-F5344CB8AC3E}">
        <p14:creationId xmlns:p14="http://schemas.microsoft.com/office/powerpoint/2010/main" val="299327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D4546E1-CF01-46B7-9E77-24FC504DE411}" type="datetimeFigureOut">
              <a:rPr lang="en-IN" smtClean="0"/>
              <a:t>11-01-2022</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910030C-B429-4936-973D-EB5184852A06}"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78134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hyperlink" Target="https://towardsdatascience.com/" TargetMode="External"/><Relationship Id="rId3" Type="http://schemas.openxmlformats.org/officeDocument/2006/relationships/hyperlink" Target="http://www.youtube.com/" TargetMode="External"/><Relationship Id="rId7" Type="http://schemas.openxmlformats.org/officeDocument/2006/relationships/hyperlink" Target="https://keras.io/" TargetMode="External"/><Relationship Id="rId2" Type="http://schemas.openxmlformats.org/officeDocument/2006/relationships/hyperlink" Target="http://www.google.com/" TargetMode="External"/><Relationship Id="rId1" Type="http://schemas.openxmlformats.org/officeDocument/2006/relationships/slideLayout" Target="../slideLayouts/slideLayout2.xml"/><Relationship Id="rId6" Type="http://schemas.openxmlformats.org/officeDocument/2006/relationships/hyperlink" Target="https://docs.python.org/" TargetMode="External"/><Relationship Id="rId11" Type="http://schemas.openxmlformats.org/officeDocument/2006/relationships/hyperlink" Target="https://www.pyimagesearch.com/" TargetMode="External"/><Relationship Id="rId5" Type="http://schemas.openxmlformats.org/officeDocument/2006/relationships/hyperlink" Target="http://www.tutorialspoint.com/" TargetMode="External"/><Relationship Id="rId10" Type="http://schemas.openxmlformats.org/officeDocument/2006/relationships/hyperlink" Target="https://docs.opencv.org/" TargetMode="External"/><Relationship Id="rId4" Type="http://schemas.openxmlformats.org/officeDocument/2006/relationships/hyperlink" Target="http://www.geeksforgeeks.org/" TargetMode="External"/><Relationship Id="rId9" Type="http://schemas.openxmlformats.org/officeDocument/2006/relationships/hyperlink" Target="http://www.stackoverflow.co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kaggle.com/msambare/fer2013" TargetMode="Externa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A9D40-461A-47F4-882C-1D7A575D515F}"/>
              </a:ext>
            </a:extLst>
          </p:cNvPr>
          <p:cNvSpPr>
            <a:spLocks noGrp="1"/>
          </p:cNvSpPr>
          <p:nvPr>
            <p:ph type="ctrTitle"/>
          </p:nvPr>
        </p:nvSpPr>
        <p:spPr>
          <a:xfrm>
            <a:off x="3668085" y="1274094"/>
            <a:ext cx="4855828" cy="1559288"/>
          </a:xfrm>
          <a:ln>
            <a:solidFill>
              <a:schemeClr val="tx1"/>
            </a:solidFill>
          </a:ln>
          <a:effectLst/>
        </p:spPr>
        <p:style>
          <a:lnRef idx="2">
            <a:schemeClr val="accent1"/>
          </a:lnRef>
          <a:fillRef idx="1">
            <a:schemeClr val="lt1"/>
          </a:fillRef>
          <a:effectRef idx="0">
            <a:schemeClr val="accent1"/>
          </a:effectRef>
          <a:fontRef idx="minor">
            <a:schemeClr val="dk1"/>
          </a:fontRef>
        </p:style>
        <p:txBody>
          <a:bodyPr>
            <a:noAutofit/>
          </a:bodyPr>
          <a:lstStyle/>
          <a:p>
            <a:r>
              <a:rPr lang="en-US" sz="11000" dirty="0" err="1"/>
              <a:t>EmoDec</a:t>
            </a:r>
            <a:endParaRPr lang="en-IN" sz="11000" dirty="0"/>
          </a:p>
        </p:txBody>
      </p:sp>
      <p:sp>
        <p:nvSpPr>
          <p:cNvPr id="4" name="Subtitle 2">
            <a:extLst>
              <a:ext uri="{FF2B5EF4-FFF2-40B4-BE49-F238E27FC236}">
                <a16:creationId xmlns:a16="http://schemas.microsoft.com/office/drawing/2014/main" id="{AC753948-155A-42AE-A3A5-F6D37057C459}"/>
              </a:ext>
            </a:extLst>
          </p:cNvPr>
          <p:cNvSpPr txBox="1">
            <a:spLocks/>
          </p:cNvSpPr>
          <p:nvPr/>
        </p:nvSpPr>
        <p:spPr>
          <a:xfrm>
            <a:off x="8695189" y="4448294"/>
            <a:ext cx="2814506" cy="15592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dirty="0"/>
              <a:t>Submitted by</a:t>
            </a:r>
          </a:p>
          <a:p>
            <a:r>
              <a:rPr lang="en-US" dirty="0"/>
              <a:t>Harshit </a:t>
            </a:r>
            <a:r>
              <a:rPr lang="en-US" dirty="0" err="1"/>
              <a:t>verma</a:t>
            </a:r>
            <a:endParaRPr lang="en-US" dirty="0"/>
          </a:p>
        </p:txBody>
      </p:sp>
      <p:sp>
        <p:nvSpPr>
          <p:cNvPr id="6" name="Rectangle 5">
            <a:extLst>
              <a:ext uri="{FF2B5EF4-FFF2-40B4-BE49-F238E27FC236}">
                <a16:creationId xmlns:a16="http://schemas.microsoft.com/office/drawing/2014/main" id="{E081D418-9E4C-4158-9017-0D9A34307EF5}"/>
              </a:ext>
            </a:extLst>
          </p:cNvPr>
          <p:cNvSpPr/>
          <p:nvPr/>
        </p:nvSpPr>
        <p:spPr>
          <a:xfrm>
            <a:off x="3969389" y="2833382"/>
            <a:ext cx="4253219" cy="7403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600" dirty="0"/>
              <a:t>Emotion Detection</a:t>
            </a:r>
            <a:endParaRPr lang="en-IN" sz="3600" dirty="0"/>
          </a:p>
        </p:txBody>
      </p:sp>
    </p:spTree>
    <p:extLst>
      <p:ext uri="{BB962C8B-B14F-4D97-AF65-F5344CB8AC3E}">
        <p14:creationId xmlns:p14="http://schemas.microsoft.com/office/powerpoint/2010/main" val="29087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95F40-237F-4877-923C-3F2E24B6B919}"/>
              </a:ext>
            </a:extLst>
          </p:cNvPr>
          <p:cNvSpPr>
            <a:spLocks noGrp="1"/>
          </p:cNvSpPr>
          <p:nvPr>
            <p:ph type="title"/>
          </p:nvPr>
        </p:nvSpPr>
        <p:spPr/>
        <p:txBody>
          <a:bodyPr/>
          <a:lstStyle/>
          <a:p>
            <a:r>
              <a:rPr lang="en-US" dirty="0"/>
              <a:t>Building our Neural Network</a:t>
            </a:r>
            <a:endParaRPr lang="en-IN" dirty="0"/>
          </a:p>
        </p:txBody>
      </p:sp>
      <p:pic>
        <p:nvPicPr>
          <p:cNvPr id="5" name="Content Placeholder 4">
            <a:extLst>
              <a:ext uri="{FF2B5EF4-FFF2-40B4-BE49-F238E27FC236}">
                <a16:creationId xmlns:a16="http://schemas.microsoft.com/office/drawing/2014/main" id="{D8FD2043-780B-4336-9B1F-6FA4C0D0E360}"/>
              </a:ext>
            </a:extLst>
          </p:cNvPr>
          <p:cNvPicPr>
            <a:picLocks noGrp="1" noChangeAspect="1"/>
          </p:cNvPicPr>
          <p:nvPr>
            <p:ph idx="1"/>
          </p:nvPr>
        </p:nvPicPr>
        <p:blipFill>
          <a:blip r:embed="rId2"/>
          <a:stretch>
            <a:fillRect/>
          </a:stretch>
        </p:blipFill>
        <p:spPr>
          <a:xfrm>
            <a:off x="3087567" y="1938541"/>
            <a:ext cx="6077825" cy="4234437"/>
          </a:xfrm>
        </p:spPr>
      </p:pic>
    </p:spTree>
    <p:extLst>
      <p:ext uri="{BB962C8B-B14F-4D97-AF65-F5344CB8AC3E}">
        <p14:creationId xmlns:p14="http://schemas.microsoft.com/office/powerpoint/2010/main" val="4217059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78DFE-FF5F-49FE-8F13-4744D3A114FD}"/>
              </a:ext>
            </a:extLst>
          </p:cNvPr>
          <p:cNvSpPr>
            <a:spLocks noGrp="1"/>
          </p:cNvSpPr>
          <p:nvPr>
            <p:ph type="title"/>
          </p:nvPr>
        </p:nvSpPr>
        <p:spPr/>
        <p:txBody>
          <a:bodyPr/>
          <a:lstStyle/>
          <a:p>
            <a:r>
              <a:rPr lang="en-US" dirty="0"/>
              <a:t>Compiling and Training the Model</a:t>
            </a:r>
            <a:endParaRPr lang="en-IN" dirty="0"/>
          </a:p>
        </p:txBody>
      </p:sp>
      <p:pic>
        <p:nvPicPr>
          <p:cNvPr id="5" name="Content Placeholder 4">
            <a:extLst>
              <a:ext uri="{FF2B5EF4-FFF2-40B4-BE49-F238E27FC236}">
                <a16:creationId xmlns:a16="http://schemas.microsoft.com/office/drawing/2014/main" id="{D4176DBD-D24E-463B-84E6-7B553305C77E}"/>
              </a:ext>
            </a:extLst>
          </p:cNvPr>
          <p:cNvPicPr>
            <a:picLocks noGrp="1" noChangeAspect="1"/>
          </p:cNvPicPr>
          <p:nvPr>
            <p:ph idx="1"/>
          </p:nvPr>
        </p:nvPicPr>
        <p:blipFill>
          <a:blip r:embed="rId2"/>
          <a:stretch>
            <a:fillRect/>
          </a:stretch>
        </p:blipFill>
        <p:spPr>
          <a:xfrm>
            <a:off x="1572773" y="1938542"/>
            <a:ext cx="9046453" cy="4022725"/>
          </a:xfrm>
        </p:spPr>
      </p:pic>
    </p:spTree>
    <p:extLst>
      <p:ext uri="{BB962C8B-B14F-4D97-AF65-F5344CB8AC3E}">
        <p14:creationId xmlns:p14="http://schemas.microsoft.com/office/powerpoint/2010/main" val="24510432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8D20D-2854-45D1-A476-9BE546C7A0DA}"/>
              </a:ext>
            </a:extLst>
          </p:cNvPr>
          <p:cNvSpPr>
            <a:spLocks noGrp="1"/>
          </p:cNvSpPr>
          <p:nvPr>
            <p:ph type="title"/>
          </p:nvPr>
        </p:nvSpPr>
        <p:spPr/>
        <p:txBody>
          <a:bodyPr/>
          <a:lstStyle/>
          <a:p>
            <a:r>
              <a:rPr lang="en-US" dirty="0"/>
              <a:t>Libraries for GUI</a:t>
            </a:r>
            <a:endParaRPr lang="en-IN" dirty="0"/>
          </a:p>
        </p:txBody>
      </p:sp>
      <p:pic>
        <p:nvPicPr>
          <p:cNvPr id="17" name="Picture 16">
            <a:extLst>
              <a:ext uri="{FF2B5EF4-FFF2-40B4-BE49-F238E27FC236}">
                <a16:creationId xmlns:a16="http://schemas.microsoft.com/office/drawing/2014/main" id="{5CDA2B6B-0FBA-466A-AB4C-D9E9DCB48278}"/>
              </a:ext>
            </a:extLst>
          </p:cNvPr>
          <p:cNvPicPr>
            <a:picLocks noChangeAspect="1"/>
          </p:cNvPicPr>
          <p:nvPr/>
        </p:nvPicPr>
        <p:blipFill>
          <a:blip r:embed="rId2"/>
          <a:stretch>
            <a:fillRect/>
          </a:stretch>
        </p:blipFill>
        <p:spPr>
          <a:xfrm>
            <a:off x="3449975" y="2218536"/>
            <a:ext cx="5292050" cy="3698488"/>
          </a:xfrm>
          <a:prstGeom prst="rect">
            <a:avLst/>
          </a:prstGeom>
        </p:spPr>
      </p:pic>
    </p:spTree>
    <p:extLst>
      <p:ext uri="{BB962C8B-B14F-4D97-AF65-F5344CB8AC3E}">
        <p14:creationId xmlns:p14="http://schemas.microsoft.com/office/powerpoint/2010/main" val="18338543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2F1EC-0439-4959-82D6-FA454224E45A}"/>
              </a:ext>
            </a:extLst>
          </p:cNvPr>
          <p:cNvSpPr>
            <a:spLocks noGrp="1"/>
          </p:cNvSpPr>
          <p:nvPr>
            <p:ph type="title"/>
          </p:nvPr>
        </p:nvSpPr>
        <p:spPr/>
        <p:txBody>
          <a:bodyPr/>
          <a:lstStyle/>
          <a:p>
            <a:r>
              <a:rPr lang="en-US" dirty="0"/>
              <a:t>Creating Emotion Dictionary and Loading Model</a:t>
            </a:r>
            <a:endParaRPr lang="en-IN" dirty="0"/>
          </a:p>
        </p:txBody>
      </p:sp>
      <p:pic>
        <p:nvPicPr>
          <p:cNvPr id="5" name="Content Placeholder 4">
            <a:extLst>
              <a:ext uri="{FF2B5EF4-FFF2-40B4-BE49-F238E27FC236}">
                <a16:creationId xmlns:a16="http://schemas.microsoft.com/office/drawing/2014/main" id="{F70F8555-04E0-4BEB-ACA8-AB8B01FF47F3}"/>
              </a:ext>
            </a:extLst>
          </p:cNvPr>
          <p:cNvPicPr>
            <a:picLocks noGrp="1" noChangeAspect="1"/>
          </p:cNvPicPr>
          <p:nvPr>
            <p:ph idx="1"/>
          </p:nvPr>
        </p:nvPicPr>
        <p:blipFill>
          <a:blip r:embed="rId2"/>
          <a:stretch>
            <a:fillRect/>
          </a:stretch>
        </p:blipFill>
        <p:spPr>
          <a:xfrm>
            <a:off x="1096963" y="2261949"/>
            <a:ext cx="10058400" cy="3299952"/>
          </a:xfrm>
        </p:spPr>
      </p:pic>
    </p:spTree>
    <p:extLst>
      <p:ext uri="{BB962C8B-B14F-4D97-AF65-F5344CB8AC3E}">
        <p14:creationId xmlns:p14="http://schemas.microsoft.com/office/powerpoint/2010/main" val="38110568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63ACE-AF97-4175-BD21-172D68E8F372}"/>
              </a:ext>
            </a:extLst>
          </p:cNvPr>
          <p:cNvSpPr>
            <a:spLocks noGrp="1"/>
          </p:cNvSpPr>
          <p:nvPr>
            <p:ph type="title"/>
          </p:nvPr>
        </p:nvSpPr>
        <p:spPr/>
        <p:txBody>
          <a:bodyPr/>
          <a:lstStyle/>
          <a:p>
            <a:r>
              <a:rPr lang="en-US" dirty="0"/>
              <a:t>Function to Show Subject</a:t>
            </a:r>
            <a:endParaRPr lang="en-IN" dirty="0"/>
          </a:p>
        </p:txBody>
      </p:sp>
      <p:pic>
        <p:nvPicPr>
          <p:cNvPr id="5" name="Content Placeholder 4">
            <a:extLst>
              <a:ext uri="{FF2B5EF4-FFF2-40B4-BE49-F238E27FC236}">
                <a16:creationId xmlns:a16="http://schemas.microsoft.com/office/drawing/2014/main" id="{98839857-9F8B-4419-B291-E6B67AD380C8}"/>
              </a:ext>
            </a:extLst>
          </p:cNvPr>
          <p:cNvPicPr>
            <a:picLocks noGrp="1" noChangeAspect="1"/>
          </p:cNvPicPr>
          <p:nvPr>
            <p:ph idx="1"/>
          </p:nvPr>
        </p:nvPicPr>
        <p:blipFill>
          <a:blip r:embed="rId2"/>
          <a:stretch>
            <a:fillRect/>
          </a:stretch>
        </p:blipFill>
        <p:spPr>
          <a:xfrm>
            <a:off x="220186" y="1930150"/>
            <a:ext cx="5598977" cy="4022725"/>
          </a:xfrm>
        </p:spPr>
      </p:pic>
      <p:pic>
        <p:nvPicPr>
          <p:cNvPr id="7" name="Picture 6">
            <a:extLst>
              <a:ext uri="{FF2B5EF4-FFF2-40B4-BE49-F238E27FC236}">
                <a16:creationId xmlns:a16="http://schemas.microsoft.com/office/drawing/2014/main" id="{1E146A45-0811-4883-9631-CDA5A9B94679}"/>
              </a:ext>
            </a:extLst>
          </p:cNvPr>
          <p:cNvPicPr>
            <a:picLocks noChangeAspect="1"/>
          </p:cNvPicPr>
          <p:nvPr/>
        </p:nvPicPr>
        <p:blipFill>
          <a:blip r:embed="rId3"/>
          <a:stretch>
            <a:fillRect/>
          </a:stretch>
        </p:blipFill>
        <p:spPr>
          <a:xfrm>
            <a:off x="6012444" y="1930150"/>
            <a:ext cx="5959370" cy="4022725"/>
          </a:xfrm>
          <a:prstGeom prst="rect">
            <a:avLst/>
          </a:prstGeom>
        </p:spPr>
      </p:pic>
    </p:spTree>
    <p:extLst>
      <p:ext uri="{BB962C8B-B14F-4D97-AF65-F5344CB8AC3E}">
        <p14:creationId xmlns:p14="http://schemas.microsoft.com/office/powerpoint/2010/main" val="398435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C9A2B-F775-4028-BAE9-B69B4B9F8645}"/>
              </a:ext>
            </a:extLst>
          </p:cNvPr>
          <p:cNvSpPr>
            <a:spLocks noGrp="1"/>
          </p:cNvSpPr>
          <p:nvPr>
            <p:ph type="title"/>
          </p:nvPr>
        </p:nvSpPr>
        <p:spPr/>
        <p:txBody>
          <a:bodyPr/>
          <a:lstStyle/>
          <a:p>
            <a:r>
              <a:rPr lang="en-US" dirty="0"/>
              <a:t>Function to Show Emoji </a:t>
            </a:r>
            <a:endParaRPr lang="en-IN" dirty="0"/>
          </a:p>
        </p:txBody>
      </p:sp>
      <p:pic>
        <p:nvPicPr>
          <p:cNvPr id="5" name="Content Placeholder 4">
            <a:extLst>
              <a:ext uri="{FF2B5EF4-FFF2-40B4-BE49-F238E27FC236}">
                <a16:creationId xmlns:a16="http://schemas.microsoft.com/office/drawing/2014/main" id="{95DC1664-C8BD-4FD4-8F48-06ABF5D59203}"/>
              </a:ext>
            </a:extLst>
          </p:cNvPr>
          <p:cNvPicPr>
            <a:picLocks noGrp="1" noChangeAspect="1"/>
          </p:cNvPicPr>
          <p:nvPr>
            <p:ph idx="1"/>
          </p:nvPr>
        </p:nvPicPr>
        <p:blipFill>
          <a:blip r:embed="rId2"/>
          <a:stretch>
            <a:fillRect/>
          </a:stretch>
        </p:blipFill>
        <p:spPr>
          <a:xfrm>
            <a:off x="3398033" y="1888208"/>
            <a:ext cx="5177820" cy="4281527"/>
          </a:xfrm>
        </p:spPr>
      </p:pic>
    </p:spTree>
    <p:extLst>
      <p:ext uri="{BB962C8B-B14F-4D97-AF65-F5344CB8AC3E}">
        <p14:creationId xmlns:p14="http://schemas.microsoft.com/office/powerpoint/2010/main" val="310417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9D861-1A6A-4D0D-8F3A-B494D5202875}"/>
              </a:ext>
            </a:extLst>
          </p:cNvPr>
          <p:cNvSpPr>
            <a:spLocks noGrp="1"/>
          </p:cNvSpPr>
          <p:nvPr>
            <p:ph type="title"/>
          </p:nvPr>
        </p:nvSpPr>
        <p:spPr/>
        <p:txBody>
          <a:bodyPr/>
          <a:lstStyle/>
          <a:p>
            <a:r>
              <a:rPr lang="en-IN" dirty="0"/>
              <a:t>Starting GUI Window</a:t>
            </a:r>
          </a:p>
        </p:txBody>
      </p:sp>
      <p:pic>
        <p:nvPicPr>
          <p:cNvPr id="5" name="Content Placeholder 4">
            <a:extLst>
              <a:ext uri="{FF2B5EF4-FFF2-40B4-BE49-F238E27FC236}">
                <a16:creationId xmlns:a16="http://schemas.microsoft.com/office/drawing/2014/main" id="{3D53B363-6133-4B6D-9BD2-A46A0F41E401}"/>
              </a:ext>
            </a:extLst>
          </p:cNvPr>
          <p:cNvPicPr>
            <a:picLocks noGrp="1" noChangeAspect="1"/>
          </p:cNvPicPr>
          <p:nvPr>
            <p:ph idx="1"/>
          </p:nvPr>
        </p:nvPicPr>
        <p:blipFill>
          <a:blip r:embed="rId2"/>
          <a:stretch>
            <a:fillRect/>
          </a:stretch>
        </p:blipFill>
        <p:spPr>
          <a:xfrm>
            <a:off x="3542194" y="1914625"/>
            <a:ext cx="5107612" cy="4264756"/>
          </a:xfrm>
        </p:spPr>
      </p:pic>
    </p:spTree>
    <p:extLst>
      <p:ext uri="{BB962C8B-B14F-4D97-AF65-F5344CB8AC3E}">
        <p14:creationId xmlns:p14="http://schemas.microsoft.com/office/powerpoint/2010/main" val="34343151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93D89-9359-44AF-A46A-F7D3F2B9A858}"/>
              </a:ext>
            </a:extLst>
          </p:cNvPr>
          <p:cNvSpPr>
            <a:spLocks noGrp="1"/>
          </p:cNvSpPr>
          <p:nvPr>
            <p:ph type="title"/>
          </p:nvPr>
        </p:nvSpPr>
        <p:spPr/>
        <p:txBody>
          <a:bodyPr/>
          <a:lstStyle/>
          <a:p>
            <a:r>
              <a:rPr lang="en-US" dirty="0"/>
              <a:t>GIF of Final Result</a:t>
            </a:r>
            <a:endParaRPr lang="en-IN" dirty="0"/>
          </a:p>
        </p:txBody>
      </p:sp>
      <p:pic>
        <p:nvPicPr>
          <p:cNvPr id="5" name="Content Placeholder 4">
            <a:extLst>
              <a:ext uri="{FF2B5EF4-FFF2-40B4-BE49-F238E27FC236}">
                <a16:creationId xmlns:a16="http://schemas.microsoft.com/office/drawing/2014/main" id="{72C18799-504D-4337-9642-1ED7B9C076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9066" y="1895912"/>
            <a:ext cx="8093867" cy="4243519"/>
          </a:xfrm>
        </p:spPr>
      </p:pic>
    </p:spTree>
    <p:extLst>
      <p:ext uri="{BB962C8B-B14F-4D97-AF65-F5344CB8AC3E}">
        <p14:creationId xmlns:p14="http://schemas.microsoft.com/office/powerpoint/2010/main" val="2504044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98533-A699-4C94-9F39-C44099F05ECB}"/>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E88CB207-68CA-469A-9573-26961A4E2B8F}"/>
              </a:ext>
            </a:extLst>
          </p:cNvPr>
          <p:cNvSpPr>
            <a:spLocks noGrp="1"/>
          </p:cNvSpPr>
          <p:nvPr>
            <p:ph idx="1"/>
          </p:nvPr>
        </p:nvSpPr>
        <p:spPr/>
        <p:txBody>
          <a:bodyPr/>
          <a:lstStyle/>
          <a:p>
            <a:pPr algn="just"/>
            <a:r>
              <a:rPr lang="en-US" sz="1800" dirty="0">
                <a:effectLst/>
                <a:latin typeface="Times New Roman" panose="02020603050405020304" pitchFamily="18" charset="0"/>
                <a:ea typeface="Times New Roman" panose="02020603050405020304" pitchFamily="18" charset="0"/>
              </a:rPr>
              <a:t>In this project, we tried to classify facial emotions over static facial images using deep learning techniques. The face detection and emotion recognition are very challenging problems. They require a heavy effort for enhancing the performance measure of face detection and emotion recognition. This area of emotion recognition is gaining attention owing to its applications in various domains such as gaming, software engineering, and education.</a:t>
            </a:r>
            <a:endParaRPr lang="en-IN" sz="1800" dirty="0">
              <a:effectLst/>
              <a:latin typeface="Times New Roman" panose="02020603050405020304" pitchFamily="18" charset="0"/>
              <a:ea typeface="Times New Roman" panose="02020603050405020304" pitchFamily="18" charset="0"/>
            </a:endParaRPr>
          </a:p>
          <a:p>
            <a:pPr algn="just"/>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just"/>
            <a:r>
              <a:rPr lang="en-US" sz="1800" dirty="0">
                <a:effectLst/>
                <a:latin typeface="Times New Roman" panose="02020603050405020304" pitchFamily="18" charset="0"/>
                <a:ea typeface="Times New Roman" panose="02020603050405020304" pitchFamily="18" charset="0"/>
              </a:rPr>
              <a:t>Our project had one major limitation: the lack of an extensive dataset of emotions. For instance, we used a dataset containing 28,709 images. By having a larger dataset, we could improve our results.</a:t>
            </a:r>
            <a:endParaRPr lang="en-IN" sz="1800" dirty="0">
              <a:effectLst/>
              <a:latin typeface="Times New Roman" panose="02020603050405020304" pitchFamily="18" charset="0"/>
              <a:ea typeface="Times New Roman" panose="02020603050405020304" pitchFamily="18" charset="0"/>
            </a:endParaRPr>
          </a:p>
          <a:p>
            <a:pPr algn="just"/>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just"/>
            <a:r>
              <a:rPr lang="en-US" sz="1800" dirty="0">
                <a:effectLst/>
                <a:latin typeface="Times New Roman" panose="02020603050405020304" pitchFamily="18" charset="0"/>
                <a:ea typeface="Times New Roman" panose="02020603050405020304" pitchFamily="18" charset="0"/>
              </a:rPr>
              <a:t>Thus, with the help of Google’s </a:t>
            </a:r>
            <a:r>
              <a:rPr lang="en-US" sz="1800" dirty="0" err="1">
                <a:effectLst/>
                <a:latin typeface="Times New Roman" panose="02020603050405020304" pitchFamily="18" charset="0"/>
                <a:ea typeface="Times New Roman" panose="02020603050405020304" pitchFamily="18" charset="0"/>
              </a:rPr>
              <a:t>Tensorflow</a:t>
            </a:r>
            <a:r>
              <a:rPr lang="en-US" sz="1800" dirty="0">
                <a:effectLst/>
                <a:latin typeface="Times New Roman" panose="02020603050405020304" pitchFamily="18" charset="0"/>
                <a:ea typeface="Times New Roman" panose="02020603050405020304" pitchFamily="18" charset="0"/>
              </a:rPr>
              <a:t> and implementation of deep neural network we were able to classify human emotions with image data. </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249125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BCA13-1DD5-469E-B418-B8AE6F45FA81}"/>
              </a:ext>
            </a:extLst>
          </p:cNvPr>
          <p:cNvSpPr>
            <a:spLocks noGrp="1"/>
          </p:cNvSpPr>
          <p:nvPr>
            <p:ph type="title"/>
          </p:nvPr>
        </p:nvSpPr>
        <p:spPr/>
        <p:txBody>
          <a:bodyPr/>
          <a:lstStyle/>
          <a:p>
            <a:r>
              <a:rPr lang="en-US" dirty="0"/>
              <a:t>References </a:t>
            </a:r>
            <a:endParaRPr lang="en-IN" dirty="0"/>
          </a:p>
        </p:txBody>
      </p:sp>
      <p:sp>
        <p:nvSpPr>
          <p:cNvPr id="3" name="Content Placeholder 2">
            <a:extLst>
              <a:ext uri="{FF2B5EF4-FFF2-40B4-BE49-F238E27FC236}">
                <a16:creationId xmlns:a16="http://schemas.microsoft.com/office/drawing/2014/main" id="{22C746D7-567F-4075-B5DD-F04D93E1A615}"/>
              </a:ext>
            </a:extLst>
          </p:cNvPr>
          <p:cNvSpPr>
            <a:spLocks noGrp="1"/>
          </p:cNvSpPr>
          <p:nvPr>
            <p:ph idx="1"/>
          </p:nvPr>
        </p:nvSpPr>
        <p:spPr>
          <a:xfrm>
            <a:off x="1097280" y="1845734"/>
            <a:ext cx="4998720" cy="4023360"/>
          </a:xfrm>
        </p:spPr>
        <p:txBody>
          <a:bodyPr/>
          <a:lstStyle/>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2"/>
              </a:rPr>
              <a:t>www.Google.com</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3"/>
              </a:rPr>
              <a:t>www.YouTube.com</a:t>
            </a:r>
            <a:endParaRPr lang="en-IN" sz="1800" dirty="0">
              <a:effectLst/>
              <a:latin typeface="Times New Roman" panose="02020603050405020304" pitchFamily="18" charset="0"/>
              <a:ea typeface="Times New Roman" panose="02020603050405020304" pitchFamily="18" charset="0"/>
            </a:endParaRPr>
          </a:p>
          <a:p>
            <a:pPr marL="0" indent="0">
              <a:buNone/>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4"/>
              </a:rPr>
              <a:t>www.geeksforgeeks.org</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5"/>
              </a:rPr>
              <a:t>www.tutorialspoint.com</a:t>
            </a:r>
            <a:endParaRPr lang="en-IN" sz="1800" dirty="0">
              <a:effectLst/>
              <a:latin typeface="Times New Roman" panose="02020603050405020304" pitchFamily="18" charset="0"/>
              <a:ea typeface="Times New Roman" panose="02020603050405020304" pitchFamily="18" charset="0"/>
            </a:endParaRPr>
          </a:p>
          <a:p>
            <a:pPr marL="0" indent="0">
              <a:buNone/>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6"/>
              </a:rPr>
              <a:t>https://docs.python.org</a:t>
            </a:r>
            <a:endParaRPr lang="en-IN" sz="1800" dirty="0">
              <a:effectLst/>
              <a:latin typeface="Times New Roman" panose="02020603050405020304" pitchFamily="18" charset="0"/>
              <a:ea typeface="Times New Roman" panose="02020603050405020304" pitchFamily="18" charset="0"/>
            </a:endParaRPr>
          </a:p>
          <a:p>
            <a:pPr>
              <a:buFont typeface="Arial" panose="020B0604020202020204" pitchFamily="34" charset="0"/>
              <a:buChar char="•"/>
            </a:pPr>
            <a:endParaRPr lang="en-IN" dirty="0"/>
          </a:p>
        </p:txBody>
      </p:sp>
      <p:sp>
        <p:nvSpPr>
          <p:cNvPr id="4" name="Content Placeholder 2">
            <a:extLst>
              <a:ext uri="{FF2B5EF4-FFF2-40B4-BE49-F238E27FC236}">
                <a16:creationId xmlns:a16="http://schemas.microsoft.com/office/drawing/2014/main" id="{A283414B-F7BC-4150-B083-0762C7F519DD}"/>
              </a:ext>
            </a:extLst>
          </p:cNvPr>
          <p:cNvSpPr txBox="1">
            <a:spLocks/>
          </p:cNvSpPr>
          <p:nvPr/>
        </p:nvSpPr>
        <p:spPr>
          <a:xfrm>
            <a:off x="6366964" y="1845890"/>
            <a:ext cx="4998720"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7"/>
              </a:rPr>
              <a:t>https://keras.io</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8"/>
              </a:rPr>
              <a:t>https://towardsdatascience.com</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9"/>
              </a:rPr>
              <a:t>www.stackoverflow.com</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10"/>
              </a:rPr>
              <a:t>https://docs.opencv.org</a:t>
            </a: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endParaRPr lang="en-IN" sz="1800" dirty="0">
              <a:effectLst/>
              <a:latin typeface="Times New Roman" panose="02020603050405020304" pitchFamily="18" charset="0"/>
              <a:ea typeface="Times New Roman" panose="02020603050405020304" pitchFamily="18" charset="0"/>
            </a:endParaRPr>
          </a:p>
          <a:p>
            <a:pPr>
              <a:buFont typeface="Wingdings" panose="05000000000000000000" pitchFamily="2" charset="2"/>
              <a:buChar char="q"/>
            </a:pPr>
            <a:r>
              <a:rPr lang="en-US" sz="1800" u="sng" dirty="0">
                <a:solidFill>
                  <a:srgbClr val="0000FF"/>
                </a:solidFill>
                <a:effectLst/>
                <a:latin typeface="Times New Roman" panose="02020603050405020304" pitchFamily="18" charset="0"/>
                <a:ea typeface="Times New Roman" panose="02020603050405020304" pitchFamily="18" charset="0"/>
                <a:hlinkClick r:id="rId11"/>
              </a:rPr>
              <a:t>https://www.pyimagesearch.com</a:t>
            </a:r>
            <a:endParaRPr lang="en-IN" sz="1800" dirty="0">
              <a:effectLst/>
              <a:latin typeface="Times New Roman" panose="02020603050405020304" pitchFamily="18" charset="0"/>
              <a:ea typeface="Times New Roman" panose="02020603050405020304" pitchFamily="18" charset="0"/>
            </a:endParaRPr>
          </a:p>
          <a:p>
            <a:pPr>
              <a:buFont typeface="Arial" panose="020B0604020202020204" pitchFamily="34" charset="0"/>
              <a:buChar char="•"/>
            </a:pPr>
            <a:endParaRPr lang="en-IN" dirty="0"/>
          </a:p>
        </p:txBody>
      </p:sp>
    </p:spTree>
    <p:extLst>
      <p:ext uri="{BB962C8B-B14F-4D97-AF65-F5344CB8AC3E}">
        <p14:creationId xmlns:p14="http://schemas.microsoft.com/office/powerpoint/2010/main" val="25197614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A095E-15D2-47A7-8C03-C3BFCE6E89D2}"/>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195C1175-12FD-4CC1-87F9-9A8BAA57C65D}"/>
              </a:ext>
            </a:extLst>
          </p:cNvPr>
          <p:cNvSpPr>
            <a:spLocks noGrp="1"/>
          </p:cNvSpPr>
          <p:nvPr>
            <p:ph idx="1"/>
          </p:nvPr>
        </p:nvSpPr>
        <p:spPr/>
        <p:txBody>
          <a:bodyPr/>
          <a:lstStyle/>
          <a:p>
            <a:pPr marL="384810" indent="-285750" algn="just">
              <a:spcBef>
                <a:spcPts val="40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Detecting human emotions like angry, fear, happy with the help of machine learning (Deep Learning) and generating respective emoji. </a:t>
            </a:r>
            <a:endParaRPr lang="en-IN" sz="1800" dirty="0">
              <a:effectLst/>
              <a:latin typeface="Times New Roman" panose="02020603050405020304" pitchFamily="18" charset="0"/>
              <a:ea typeface="Times New Roman" panose="02020603050405020304" pitchFamily="18" charset="0"/>
            </a:endParaRPr>
          </a:p>
          <a:p>
            <a:pPr marL="384810" indent="-285750" algn="just">
              <a:spcBef>
                <a:spcPts val="40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We will use deep learning to detect human emotions from images. We will classify human facial expressions to filter and map corresponding emojis or avatars with the help of neural networks. To achieve this we would be using </a:t>
            </a:r>
            <a:r>
              <a:rPr lang="en-US" sz="1800" dirty="0" err="1">
                <a:effectLst/>
                <a:latin typeface="Times New Roman" panose="02020603050405020304" pitchFamily="18" charset="0"/>
                <a:ea typeface="Times New Roman" panose="02020603050405020304" pitchFamily="18" charset="0"/>
              </a:rPr>
              <a:t>tensorflow</a:t>
            </a:r>
            <a:r>
              <a:rPr lang="en-US" sz="1800" dirty="0">
                <a:effectLst/>
                <a:latin typeface="Times New Roman" panose="02020603050405020304" pitchFamily="18" charset="0"/>
                <a:ea typeface="Times New Roman" panose="02020603050405020304" pitchFamily="18" charset="0"/>
              </a:rPr>
              <a:t> and </a:t>
            </a:r>
            <a:r>
              <a:rPr lang="en-US" sz="1800" dirty="0" err="1">
                <a:effectLst/>
                <a:latin typeface="Times New Roman" panose="02020603050405020304" pitchFamily="18" charset="0"/>
                <a:ea typeface="Times New Roman" panose="02020603050405020304" pitchFamily="18" charset="0"/>
              </a:rPr>
              <a:t>keras</a:t>
            </a:r>
            <a:r>
              <a:rPr lang="en-US" sz="1800" dirty="0">
                <a:effectLst/>
                <a:latin typeface="Times New Roman" panose="02020603050405020304" pitchFamily="18" charset="0"/>
                <a:ea typeface="Times New Roman" panose="02020603050405020304" pitchFamily="18" charset="0"/>
              </a:rPr>
              <a:t> libraries.</a:t>
            </a:r>
          </a:p>
          <a:p>
            <a:pPr marL="384810" indent="-285750" algn="just">
              <a:spcBef>
                <a:spcPts val="40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To achieve this, deep learning uses a multi-layered structure of algorithms called neural networks.</a:t>
            </a:r>
            <a:endParaRPr lang="en-IN" dirty="0"/>
          </a:p>
        </p:txBody>
      </p:sp>
      <p:pic>
        <p:nvPicPr>
          <p:cNvPr id="4" name="Picture 3">
            <a:extLst>
              <a:ext uri="{FF2B5EF4-FFF2-40B4-BE49-F238E27FC236}">
                <a16:creationId xmlns:a16="http://schemas.microsoft.com/office/drawing/2014/main" id="{82232648-2CFF-4427-A102-7005F0322F9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17521" y="3542198"/>
            <a:ext cx="5356957" cy="2326896"/>
          </a:xfrm>
          <a:prstGeom prst="rect">
            <a:avLst/>
          </a:prstGeom>
          <a:noFill/>
        </p:spPr>
      </p:pic>
    </p:spTree>
    <p:extLst>
      <p:ext uri="{BB962C8B-B14F-4D97-AF65-F5344CB8AC3E}">
        <p14:creationId xmlns:p14="http://schemas.microsoft.com/office/powerpoint/2010/main" val="25857288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9">
            <a:extLst>
              <a:ext uri="{FF2B5EF4-FFF2-40B4-BE49-F238E27FC236}">
                <a16:creationId xmlns:a16="http://schemas.microsoft.com/office/drawing/2014/main" id="{F272EDFF-C2B3-4220-A72A-1BE470284CE1}"/>
              </a:ext>
            </a:extLst>
          </p:cNvPr>
          <p:cNvSpPr txBox="1">
            <a:spLocks/>
          </p:cNvSpPr>
          <p:nvPr/>
        </p:nvSpPr>
        <p:spPr>
          <a:xfrm>
            <a:off x="2474962" y="2352849"/>
            <a:ext cx="7242076" cy="2152301"/>
          </a:xfrm>
          <a:prstGeom prst="rect">
            <a:avLst/>
          </a:prstGeom>
        </p:spPr>
        <p:txBody>
          <a:bodyPr>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2000" dirty="0">
                <a:latin typeface="Bahnschrift" panose="020B0502040204020203" pitchFamily="34" charset="0"/>
              </a:rPr>
              <a:t>Thank You </a:t>
            </a:r>
            <a:endParaRPr lang="en-IN" sz="12000" dirty="0">
              <a:latin typeface="Bahnschrift" panose="020B0502040204020203" pitchFamily="34" charset="0"/>
            </a:endParaRPr>
          </a:p>
        </p:txBody>
      </p:sp>
    </p:spTree>
    <p:extLst>
      <p:ext uri="{BB962C8B-B14F-4D97-AF65-F5344CB8AC3E}">
        <p14:creationId xmlns:p14="http://schemas.microsoft.com/office/powerpoint/2010/main" val="4069381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5C8C6-E586-44FC-85CB-1B057F02FE56}"/>
              </a:ext>
            </a:extLst>
          </p:cNvPr>
          <p:cNvSpPr>
            <a:spLocks noGrp="1"/>
          </p:cNvSpPr>
          <p:nvPr>
            <p:ph type="title"/>
          </p:nvPr>
        </p:nvSpPr>
        <p:spPr/>
        <p:txBody>
          <a:bodyPr/>
          <a:lstStyle/>
          <a:p>
            <a:r>
              <a:rPr lang="en-IN" dirty="0"/>
              <a:t>Data Set </a:t>
            </a:r>
          </a:p>
        </p:txBody>
      </p:sp>
      <p:sp>
        <p:nvSpPr>
          <p:cNvPr id="3" name="Content Placeholder 2">
            <a:extLst>
              <a:ext uri="{FF2B5EF4-FFF2-40B4-BE49-F238E27FC236}">
                <a16:creationId xmlns:a16="http://schemas.microsoft.com/office/drawing/2014/main" id="{5F66D121-35E8-4450-84A9-16D5B6C3C34E}"/>
              </a:ext>
            </a:extLst>
          </p:cNvPr>
          <p:cNvSpPr>
            <a:spLocks noGrp="1"/>
          </p:cNvSpPr>
          <p:nvPr>
            <p:ph idx="1"/>
          </p:nvPr>
        </p:nvSpPr>
        <p:spPr>
          <a:xfrm>
            <a:off x="1290948" y="1842566"/>
            <a:ext cx="10058400" cy="4023360"/>
          </a:xfrm>
        </p:spPr>
        <p:txBody>
          <a:bodyPr/>
          <a:lstStyle/>
          <a:p>
            <a:pPr>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For this project we are going to use data set from Kaggle. </a:t>
            </a:r>
            <a:r>
              <a:rPr lang="en-US" sz="1800" u="sng" dirty="0">
                <a:solidFill>
                  <a:srgbClr val="0000FF"/>
                </a:solidFill>
                <a:effectLst/>
                <a:latin typeface="Times New Roman" panose="02020603050405020304" pitchFamily="18" charset="0"/>
                <a:ea typeface="Times New Roman" panose="02020603050405020304" pitchFamily="18" charset="0"/>
                <a:hlinkClick r:id="rId2"/>
              </a:rPr>
              <a:t>FER-2013 | Kaggle</a:t>
            </a:r>
            <a:endParaRPr lang="en-US" sz="1800" u="sng" dirty="0">
              <a:solidFill>
                <a:srgbClr val="0000FF"/>
              </a:solidFill>
              <a:effectLst/>
              <a:latin typeface="Times New Roman" panose="02020603050405020304" pitchFamily="18" charset="0"/>
              <a:ea typeface="Times New Roman" panose="02020603050405020304" pitchFamily="18" charset="0"/>
            </a:endParaRPr>
          </a:p>
          <a:p>
            <a:pPr>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The data consists of 48x48 pixel grayscale images of faces. </a:t>
            </a:r>
            <a:endParaRPr lang="en-US" sz="1800" u="sng" dirty="0">
              <a:solidFill>
                <a:srgbClr val="0000FF"/>
              </a:solidFill>
              <a:latin typeface="Times New Roman" panose="02020603050405020304" pitchFamily="18" charset="0"/>
              <a:ea typeface="Times New Roman" panose="02020603050405020304" pitchFamily="18" charset="0"/>
            </a:endParaRPr>
          </a:p>
          <a:p>
            <a:pPr>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The training set consists of 28,709 examples and the public test set consists of 3,589 examples.</a:t>
            </a:r>
            <a:endParaRPr lang="en-IN" sz="1800" dirty="0">
              <a:effectLst/>
              <a:latin typeface="Times New Roman" panose="02020603050405020304" pitchFamily="18" charset="0"/>
              <a:ea typeface="Times New Roman" panose="02020603050405020304" pitchFamily="18" charset="0"/>
            </a:endParaRPr>
          </a:p>
          <a:p>
            <a:pPr>
              <a:buFont typeface="Arial" panose="020B0604020202020204" pitchFamily="34" charset="0"/>
              <a:buChar char="•"/>
            </a:pPr>
            <a:endParaRPr lang="en-IN" sz="1800" dirty="0">
              <a:effectLst/>
              <a:latin typeface="Times New Roman" panose="02020603050405020304" pitchFamily="18" charset="0"/>
              <a:ea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E7CDB6FA-8D0F-48C6-95B7-712DD3E4B9E9}"/>
              </a:ext>
            </a:extLst>
          </p:cNvPr>
          <p:cNvPicPr>
            <a:picLocks noChangeAspect="1"/>
          </p:cNvPicPr>
          <p:nvPr/>
        </p:nvPicPr>
        <p:blipFill>
          <a:blip r:embed="rId3"/>
          <a:stretch>
            <a:fillRect/>
          </a:stretch>
        </p:blipFill>
        <p:spPr>
          <a:xfrm>
            <a:off x="1267459" y="3229761"/>
            <a:ext cx="2902866" cy="2571303"/>
          </a:xfrm>
          <a:prstGeom prst="rect">
            <a:avLst/>
          </a:prstGeom>
        </p:spPr>
      </p:pic>
      <p:pic>
        <p:nvPicPr>
          <p:cNvPr id="7" name="Picture 6">
            <a:extLst>
              <a:ext uri="{FF2B5EF4-FFF2-40B4-BE49-F238E27FC236}">
                <a16:creationId xmlns:a16="http://schemas.microsoft.com/office/drawing/2014/main" id="{00898C57-6714-4292-B687-507123B299DA}"/>
              </a:ext>
            </a:extLst>
          </p:cNvPr>
          <p:cNvPicPr>
            <a:picLocks noChangeAspect="1"/>
          </p:cNvPicPr>
          <p:nvPr/>
        </p:nvPicPr>
        <p:blipFill>
          <a:blip r:embed="rId4"/>
          <a:stretch>
            <a:fillRect/>
          </a:stretch>
        </p:blipFill>
        <p:spPr>
          <a:xfrm>
            <a:off x="4512646" y="3233671"/>
            <a:ext cx="2902866" cy="2567393"/>
          </a:xfrm>
          <a:prstGeom prst="rect">
            <a:avLst/>
          </a:prstGeom>
        </p:spPr>
      </p:pic>
      <p:sp>
        <p:nvSpPr>
          <p:cNvPr id="8" name="Rectangle 7">
            <a:extLst>
              <a:ext uri="{FF2B5EF4-FFF2-40B4-BE49-F238E27FC236}">
                <a16:creationId xmlns:a16="http://schemas.microsoft.com/office/drawing/2014/main" id="{7E30C59F-E04C-4F46-A052-E7433F247978}"/>
              </a:ext>
            </a:extLst>
          </p:cNvPr>
          <p:cNvSpPr/>
          <p:nvPr/>
        </p:nvSpPr>
        <p:spPr>
          <a:xfrm>
            <a:off x="4957400" y="5869808"/>
            <a:ext cx="2013358" cy="260059"/>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US" sz="1200" dirty="0"/>
              <a:t>Surprised images</a:t>
            </a:r>
            <a:endParaRPr lang="en-IN" sz="1200" dirty="0"/>
          </a:p>
        </p:txBody>
      </p:sp>
      <p:sp>
        <p:nvSpPr>
          <p:cNvPr id="9" name="Rectangle 8">
            <a:extLst>
              <a:ext uri="{FF2B5EF4-FFF2-40B4-BE49-F238E27FC236}">
                <a16:creationId xmlns:a16="http://schemas.microsoft.com/office/drawing/2014/main" id="{4BDBD9AD-B6EA-4EA0-9C3B-78B3995424DF}"/>
              </a:ext>
            </a:extLst>
          </p:cNvPr>
          <p:cNvSpPr/>
          <p:nvPr/>
        </p:nvSpPr>
        <p:spPr>
          <a:xfrm>
            <a:off x="1712213" y="5865926"/>
            <a:ext cx="2013358" cy="260059"/>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US" sz="1200" dirty="0"/>
              <a:t>Happy images</a:t>
            </a:r>
            <a:endParaRPr lang="en-IN" sz="1200" dirty="0"/>
          </a:p>
        </p:txBody>
      </p:sp>
      <p:pic>
        <p:nvPicPr>
          <p:cNvPr id="11" name="Picture 10">
            <a:extLst>
              <a:ext uri="{FF2B5EF4-FFF2-40B4-BE49-F238E27FC236}">
                <a16:creationId xmlns:a16="http://schemas.microsoft.com/office/drawing/2014/main" id="{381B290F-B52C-4B45-A31D-6467C1A0B94B}"/>
              </a:ext>
            </a:extLst>
          </p:cNvPr>
          <p:cNvPicPr>
            <a:picLocks noChangeAspect="1"/>
          </p:cNvPicPr>
          <p:nvPr/>
        </p:nvPicPr>
        <p:blipFill>
          <a:blip r:embed="rId5"/>
          <a:stretch>
            <a:fillRect/>
          </a:stretch>
        </p:blipFill>
        <p:spPr>
          <a:xfrm>
            <a:off x="7757833" y="3212269"/>
            <a:ext cx="2891015" cy="2571303"/>
          </a:xfrm>
          <a:prstGeom prst="rect">
            <a:avLst/>
          </a:prstGeom>
        </p:spPr>
      </p:pic>
      <p:sp>
        <p:nvSpPr>
          <p:cNvPr id="14" name="Rectangle 13">
            <a:extLst>
              <a:ext uri="{FF2B5EF4-FFF2-40B4-BE49-F238E27FC236}">
                <a16:creationId xmlns:a16="http://schemas.microsoft.com/office/drawing/2014/main" id="{7E7D22E3-2000-42D2-88F2-D9D6EEB7E1DE}"/>
              </a:ext>
            </a:extLst>
          </p:cNvPr>
          <p:cNvSpPr/>
          <p:nvPr/>
        </p:nvSpPr>
        <p:spPr>
          <a:xfrm>
            <a:off x="8196661" y="5847438"/>
            <a:ext cx="2013358" cy="260059"/>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US" sz="1200" dirty="0"/>
              <a:t>Angry images</a:t>
            </a:r>
            <a:endParaRPr lang="en-IN" sz="1200" dirty="0"/>
          </a:p>
        </p:txBody>
      </p:sp>
    </p:spTree>
    <p:extLst>
      <p:ext uri="{BB962C8B-B14F-4D97-AF65-F5344CB8AC3E}">
        <p14:creationId xmlns:p14="http://schemas.microsoft.com/office/powerpoint/2010/main" val="2791125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E79FF-8258-4802-B288-A2398AEC9E00}"/>
              </a:ext>
            </a:extLst>
          </p:cNvPr>
          <p:cNvSpPr>
            <a:spLocks noGrp="1"/>
          </p:cNvSpPr>
          <p:nvPr>
            <p:ph type="title"/>
          </p:nvPr>
        </p:nvSpPr>
        <p:spPr/>
        <p:txBody>
          <a:bodyPr/>
          <a:lstStyle/>
          <a:p>
            <a:r>
              <a:rPr lang="en-IN" dirty="0"/>
              <a:t>Technologies Used</a:t>
            </a:r>
          </a:p>
        </p:txBody>
      </p:sp>
      <p:pic>
        <p:nvPicPr>
          <p:cNvPr id="4" name="Content Placeholder 3">
            <a:extLst>
              <a:ext uri="{FF2B5EF4-FFF2-40B4-BE49-F238E27FC236}">
                <a16:creationId xmlns:a16="http://schemas.microsoft.com/office/drawing/2014/main" id="{56613AB3-A3FE-4B83-B252-D885CCA6AF68}"/>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075995" y="1983179"/>
            <a:ext cx="1379979" cy="1379979"/>
          </a:xfrm>
          <a:prstGeom prst="rect">
            <a:avLst/>
          </a:prstGeom>
          <a:noFill/>
          <a:ln>
            <a:noFill/>
          </a:ln>
        </p:spPr>
      </p:pic>
      <p:sp>
        <p:nvSpPr>
          <p:cNvPr id="6" name="Rectangle 5">
            <a:extLst>
              <a:ext uri="{FF2B5EF4-FFF2-40B4-BE49-F238E27FC236}">
                <a16:creationId xmlns:a16="http://schemas.microsoft.com/office/drawing/2014/main" id="{174B07FF-1554-4147-A9A5-40D55735F2AF}"/>
              </a:ext>
            </a:extLst>
          </p:cNvPr>
          <p:cNvSpPr/>
          <p:nvPr/>
        </p:nvSpPr>
        <p:spPr>
          <a:xfrm>
            <a:off x="1759305" y="3435292"/>
            <a:ext cx="2013358" cy="260059"/>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US" dirty="0"/>
              <a:t>Python</a:t>
            </a:r>
            <a:endParaRPr lang="en-IN" dirty="0"/>
          </a:p>
        </p:txBody>
      </p:sp>
      <p:pic>
        <p:nvPicPr>
          <p:cNvPr id="7" name="Picture 6">
            <a:extLst>
              <a:ext uri="{FF2B5EF4-FFF2-40B4-BE49-F238E27FC236}">
                <a16:creationId xmlns:a16="http://schemas.microsoft.com/office/drawing/2014/main" id="{096AC7E4-F7D1-4FCE-B7FA-CCBCA32F8C3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22486" y="1856182"/>
            <a:ext cx="1598930" cy="1598930"/>
          </a:xfrm>
          <a:prstGeom prst="rect">
            <a:avLst/>
          </a:prstGeom>
          <a:noFill/>
          <a:ln>
            <a:noFill/>
          </a:ln>
        </p:spPr>
      </p:pic>
      <p:sp>
        <p:nvSpPr>
          <p:cNvPr id="8" name="Rectangle 7">
            <a:extLst>
              <a:ext uri="{FF2B5EF4-FFF2-40B4-BE49-F238E27FC236}">
                <a16:creationId xmlns:a16="http://schemas.microsoft.com/office/drawing/2014/main" id="{E4ADAFD1-3C32-4E09-9C58-AFB2F98C6926}"/>
              </a:ext>
            </a:extLst>
          </p:cNvPr>
          <p:cNvSpPr/>
          <p:nvPr/>
        </p:nvSpPr>
        <p:spPr>
          <a:xfrm>
            <a:off x="4948853" y="3350572"/>
            <a:ext cx="2013358" cy="260059"/>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US" dirty="0"/>
              <a:t>VS Code</a:t>
            </a:r>
            <a:endParaRPr lang="en-IN" dirty="0"/>
          </a:p>
        </p:txBody>
      </p:sp>
      <p:pic>
        <p:nvPicPr>
          <p:cNvPr id="9" name="Picture 8">
            <a:extLst>
              <a:ext uri="{FF2B5EF4-FFF2-40B4-BE49-F238E27FC236}">
                <a16:creationId xmlns:a16="http://schemas.microsoft.com/office/drawing/2014/main" id="{23DCCBFF-410E-4FD1-9D79-6458AD2AC5F7}"/>
              </a:ext>
            </a:extLst>
          </p:cNvPr>
          <p:cNvPicPr>
            <a:picLocks noChangeAspect="1"/>
          </p:cNvPicPr>
          <p:nvPr/>
        </p:nvPicPr>
        <p:blipFill rotWithShape="1">
          <a:blip r:embed="rId4">
            <a:extLst>
              <a:ext uri="{28A0092B-C50C-407E-A947-70E740481C1C}">
                <a14:useLocalDpi xmlns:a14="http://schemas.microsoft.com/office/drawing/2010/main" val="0"/>
              </a:ext>
            </a:extLst>
          </a:blip>
          <a:srcRect t="8178" r="63520" b="10369"/>
          <a:stretch/>
        </p:blipFill>
        <p:spPr bwMode="auto">
          <a:xfrm>
            <a:off x="7929069" y="1846446"/>
            <a:ext cx="1790065" cy="1598930"/>
          </a:xfrm>
          <a:prstGeom prst="rect">
            <a:avLst/>
          </a:prstGeom>
          <a:noFill/>
          <a:ln>
            <a:noFill/>
          </a:ln>
          <a:extLst>
            <a:ext uri="{53640926-AAD7-44D8-BBD7-CCE9431645EC}">
              <a14:shadowObscured xmlns:a14="http://schemas.microsoft.com/office/drawing/2010/main"/>
            </a:ext>
          </a:extLst>
        </p:spPr>
      </p:pic>
      <p:sp>
        <p:nvSpPr>
          <p:cNvPr id="10" name="Rectangle 9">
            <a:extLst>
              <a:ext uri="{FF2B5EF4-FFF2-40B4-BE49-F238E27FC236}">
                <a16:creationId xmlns:a16="http://schemas.microsoft.com/office/drawing/2014/main" id="{59103380-DBE5-41D2-83E6-7F1A8C540009}"/>
              </a:ext>
            </a:extLst>
          </p:cNvPr>
          <p:cNvSpPr/>
          <p:nvPr/>
        </p:nvSpPr>
        <p:spPr>
          <a:xfrm>
            <a:off x="7817422" y="3474343"/>
            <a:ext cx="2013358" cy="260059"/>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US" dirty="0"/>
              <a:t>NumPy</a:t>
            </a:r>
            <a:endParaRPr lang="en-IN" dirty="0"/>
          </a:p>
        </p:txBody>
      </p:sp>
      <p:pic>
        <p:nvPicPr>
          <p:cNvPr id="11" name="Picture 10">
            <a:extLst>
              <a:ext uri="{FF2B5EF4-FFF2-40B4-BE49-F238E27FC236}">
                <a16:creationId xmlns:a16="http://schemas.microsoft.com/office/drawing/2014/main" id="{C7930EF2-FF46-4134-91D4-9F05205B106E}"/>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075995" y="3883666"/>
            <a:ext cx="1477645" cy="1577975"/>
          </a:xfrm>
          <a:prstGeom prst="rect">
            <a:avLst/>
          </a:prstGeom>
          <a:noFill/>
          <a:ln>
            <a:noFill/>
          </a:ln>
        </p:spPr>
      </p:pic>
      <p:sp>
        <p:nvSpPr>
          <p:cNvPr id="12" name="Rectangle 11">
            <a:extLst>
              <a:ext uri="{FF2B5EF4-FFF2-40B4-BE49-F238E27FC236}">
                <a16:creationId xmlns:a16="http://schemas.microsoft.com/office/drawing/2014/main" id="{07623FDB-F346-44E9-B730-266BDEC076B1}"/>
              </a:ext>
            </a:extLst>
          </p:cNvPr>
          <p:cNvSpPr/>
          <p:nvPr/>
        </p:nvSpPr>
        <p:spPr>
          <a:xfrm>
            <a:off x="1808138" y="5601698"/>
            <a:ext cx="2013358" cy="260059"/>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IN" dirty="0"/>
              <a:t>TensorFlow</a:t>
            </a:r>
          </a:p>
        </p:txBody>
      </p:sp>
      <p:pic>
        <p:nvPicPr>
          <p:cNvPr id="13" name="Picture 12">
            <a:extLst>
              <a:ext uri="{FF2B5EF4-FFF2-40B4-BE49-F238E27FC236}">
                <a16:creationId xmlns:a16="http://schemas.microsoft.com/office/drawing/2014/main" id="{94E4990D-BF6E-4FB8-AFC1-0624B4CA3775}"/>
              </a:ext>
            </a:extLst>
          </p:cNvPr>
          <p:cNvPicPr>
            <a:picLocks noChangeAspect="1"/>
          </p:cNvPicPr>
          <p:nvPr/>
        </p:nvPicPr>
        <p:blipFill rotWithShape="1">
          <a:blip r:embed="rId6">
            <a:extLst>
              <a:ext uri="{28A0092B-C50C-407E-A947-70E740481C1C}">
                <a14:useLocalDpi xmlns:a14="http://schemas.microsoft.com/office/drawing/2010/main" val="0"/>
              </a:ext>
            </a:extLst>
          </a:blip>
          <a:srcRect r="70403"/>
          <a:stretch/>
        </p:blipFill>
        <p:spPr bwMode="auto">
          <a:xfrm>
            <a:off x="5099931" y="3918949"/>
            <a:ext cx="1718945" cy="1682750"/>
          </a:xfrm>
          <a:prstGeom prst="rect">
            <a:avLst/>
          </a:prstGeom>
          <a:noFill/>
          <a:ln>
            <a:noFill/>
          </a:ln>
          <a:extLst>
            <a:ext uri="{53640926-AAD7-44D8-BBD7-CCE9431645EC}">
              <a14:shadowObscured xmlns:a14="http://schemas.microsoft.com/office/drawing/2010/main"/>
            </a:ext>
          </a:extLst>
        </p:spPr>
      </p:pic>
      <p:sp>
        <p:nvSpPr>
          <p:cNvPr id="14" name="Rectangle 13">
            <a:extLst>
              <a:ext uri="{FF2B5EF4-FFF2-40B4-BE49-F238E27FC236}">
                <a16:creationId xmlns:a16="http://schemas.microsoft.com/office/drawing/2014/main" id="{D1FC1B59-9823-45DF-985E-0A40E3D33D29}"/>
              </a:ext>
            </a:extLst>
          </p:cNvPr>
          <p:cNvSpPr/>
          <p:nvPr/>
        </p:nvSpPr>
        <p:spPr>
          <a:xfrm>
            <a:off x="4948853" y="5645734"/>
            <a:ext cx="2013358" cy="260059"/>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US" dirty="0"/>
              <a:t>K</a:t>
            </a:r>
            <a:r>
              <a:rPr lang="en-IN" dirty="0"/>
              <a:t>eras</a:t>
            </a:r>
          </a:p>
        </p:txBody>
      </p:sp>
      <p:pic>
        <p:nvPicPr>
          <p:cNvPr id="15" name="Picture 14">
            <a:extLst>
              <a:ext uri="{FF2B5EF4-FFF2-40B4-BE49-F238E27FC236}">
                <a16:creationId xmlns:a16="http://schemas.microsoft.com/office/drawing/2014/main" id="{41037F2B-C7AC-416F-9091-FACF8296617A}"/>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21264"/>
          <a:stretch/>
        </p:blipFill>
        <p:spPr bwMode="auto">
          <a:xfrm>
            <a:off x="8240423" y="4086602"/>
            <a:ext cx="1390650" cy="1347441"/>
          </a:xfrm>
          <a:prstGeom prst="rect">
            <a:avLst/>
          </a:prstGeom>
          <a:noFill/>
          <a:ln>
            <a:noFill/>
          </a:ln>
        </p:spPr>
      </p:pic>
      <p:sp>
        <p:nvSpPr>
          <p:cNvPr id="16" name="Rectangle 15">
            <a:extLst>
              <a:ext uri="{FF2B5EF4-FFF2-40B4-BE49-F238E27FC236}">
                <a16:creationId xmlns:a16="http://schemas.microsoft.com/office/drawing/2014/main" id="{ECAFC9AA-14C5-4272-BACD-5F7ECAD85ADB}"/>
              </a:ext>
            </a:extLst>
          </p:cNvPr>
          <p:cNvSpPr/>
          <p:nvPr/>
        </p:nvSpPr>
        <p:spPr>
          <a:xfrm>
            <a:off x="7929069" y="5601699"/>
            <a:ext cx="2013358" cy="260059"/>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r>
              <a:rPr lang="en-US" dirty="0"/>
              <a:t>OpenCV</a:t>
            </a:r>
            <a:endParaRPr lang="en-IN" dirty="0"/>
          </a:p>
        </p:txBody>
      </p:sp>
    </p:spTree>
    <p:extLst>
      <p:ext uri="{BB962C8B-B14F-4D97-AF65-F5344CB8AC3E}">
        <p14:creationId xmlns:p14="http://schemas.microsoft.com/office/powerpoint/2010/main" val="1965817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23149-3765-4831-B9DF-BCDCF37A124C}"/>
              </a:ext>
            </a:extLst>
          </p:cNvPr>
          <p:cNvSpPr>
            <a:spLocks noGrp="1"/>
          </p:cNvSpPr>
          <p:nvPr>
            <p:ph type="title"/>
          </p:nvPr>
        </p:nvSpPr>
        <p:spPr/>
        <p:txBody>
          <a:bodyPr/>
          <a:lstStyle/>
          <a:p>
            <a:r>
              <a:rPr lang="en-IN" dirty="0"/>
              <a:t>Steps to create project </a:t>
            </a:r>
          </a:p>
        </p:txBody>
      </p:sp>
      <p:sp>
        <p:nvSpPr>
          <p:cNvPr id="3" name="Content Placeholder 2">
            <a:extLst>
              <a:ext uri="{FF2B5EF4-FFF2-40B4-BE49-F238E27FC236}">
                <a16:creationId xmlns:a16="http://schemas.microsoft.com/office/drawing/2014/main" id="{7C0A87E6-DC09-4531-86F7-AE82C41D0C9A}"/>
              </a:ext>
            </a:extLst>
          </p:cNvPr>
          <p:cNvSpPr>
            <a:spLocks noGrp="1"/>
          </p:cNvSpPr>
          <p:nvPr>
            <p:ph idx="1"/>
          </p:nvPr>
        </p:nvSpPr>
        <p:spPr/>
        <p:txBody>
          <a:bodyPr/>
          <a:lstStyle/>
          <a:p>
            <a:pPr marL="342900" lvl="0" indent="-342900">
              <a:lnSpc>
                <a:spcPct val="200000"/>
              </a:lnSpc>
              <a:spcBef>
                <a:spcPts val="685"/>
              </a:spcBef>
              <a:spcAft>
                <a:spcPts val="800"/>
              </a:spcAft>
              <a:buFont typeface="+mj-lt"/>
              <a:buAutoNum type="arabicPeriod"/>
            </a:pPr>
            <a:r>
              <a:rPr lang="en-US" sz="1800" dirty="0">
                <a:effectLst/>
                <a:latin typeface="Times New Roman" panose="02020603050405020304" pitchFamily="18" charset="0"/>
                <a:ea typeface="Times New Roman" panose="02020603050405020304" pitchFamily="18" charset="0"/>
              </a:rPr>
              <a:t>Creating a python script named as train.py.</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200000"/>
              </a:lnSpc>
              <a:spcBef>
                <a:spcPts val="685"/>
              </a:spcBef>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Importing relevant libraries such as </a:t>
            </a:r>
            <a:r>
              <a:rPr lang="en-US" sz="1800" dirty="0" err="1">
                <a:effectLst/>
                <a:latin typeface="Times New Roman" panose="02020603050405020304" pitchFamily="18" charset="0"/>
                <a:ea typeface="Times New Roman" panose="02020603050405020304" pitchFamily="18" charset="0"/>
              </a:rPr>
              <a:t>numpy</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keras</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200000"/>
              </a:lnSpc>
              <a:spcBef>
                <a:spcPts val="685"/>
              </a:spcBef>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Initialize the training and validation generators.</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200000"/>
              </a:lnSpc>
              <a:spcBef>
                <a:spcPts val="685"/>
              </a:spcBef>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Build the convolution network architecture.</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200000"/>
              </a:lnSpc>
              <a:spcBef>
                <a:spcPts val="685"/>
              </a:spcBef>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Compile and train the model.</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200000"/>
              </a:lnSpc>
              <a:spcBef>
                <a:spcPts val="685"/>
              </a:spcBef>
              <a:spcAft>
                <a:spcPts val="0"/>
              </a:spcAft>
              <a:buFont typeface="+mj-lt"/>
              <a:buAutoNum type="arabicPeriod"/>
            </a:pPr>
            <a:r>
              <a:rPr lang="en-US" sz="1800" dirty="0">
                <a:effectLst/>
                <a:latin typeface="Times New Roman" panose="02020603050405020304" pitchFamily="18" charset="0"/>
                <a:ea typeface="Times New Roman" panose="02020603050405020304" pitchFamily="18" charset="0"/>
              </a:rPr>
              <a:t>Save the model weights.</a:t>
            </a:r>
          </a:p>
          <a:p>
            <a:pPr marL="0" lvl="0" indent="0">
              <a:lnSpc>
                <a:spcPct val="200000"/>
              </a:lnSpc>
              <a:spcBef>
                <a:spcPts val="685"/>
              </a:spcBef>
              <a:spcAft>
                <a:spcPts val="0"/>
              </a:spcAft>
              <a:buNone/>
            </a:pP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625958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528FF-0D1E-4AB2-98B2-EFE3E329C812}"/>
              </a:ext>
            </a:extLst>
          </p:cNvPr>
          <p:cNvSpPr>
            <a:spLocks noGrp="1"/>
          </p:cNvSpPr>
          <p:nvPr>
            <p:ph type="title"/>
          </p:nvPr>
        </p:nvSpPr>
        <p:spPr/>
        <p:txBody>
          <a:bodyPr/>
          <a:lstStyle/>
          <a:p>
            <a:r>
              <a:rPr lang="en-IN" dirty="0"/>
              <a:t>Steps to create project </a:t>
            </a:r>
          </a:p>
        </p:txBody>
      </p:sp>
      <p:sp>
        <p:nvSpPr>
          <p:cNvPr id="3" name="Content Placeholder 2">
            <a:extLst>
              <a:ext uri="{FF2B5EF4-FFF2-40B4-BE49-F238E27FC236}">
                <a16:creationId xmlns:a16="http://schemas.microsoft.com/office/drawing/2014/main" id="{1E705867-3CE6-46C2-B80B-91060604B697}"/>
              </a:ext>
            </a:extLst>
          </p:cNvPr>
          <p:cNvSpPr>
            <a:spLocks noGrp="1"/>
          </p:cNvSpPr>
          <p:nvPr>
            <p:ph idx="1"/>
          </p:nvPr>
        </p:nvSpPr>
        <p:spPr/>
        <p:txBody>
          <a:bodyPr>
            <a:normAutofit/>
          </a:bodyPr>
          <a:lstStyle/>
          <a:p>
            <a:pPr marL="342900" indent="-342900">
              <a:lnSpc>
                <a:spcPct val="200000"/>
              </a:lnSpc>
              <a:spcBef>
                <a:spcPts val="685"/>
              </a:spcBef>
              <a:spcAft>
                <a:spcPts val="800"/>
              </a:spcAft>
              <a:buFont typeface="+mj-lt"/>
              <a:buAutoNum type="arabicPeriod" startAt="7"/>
            </a:pPr>
            <a:r>
              <a:rPr lang="en-US" sz="1800" dirty="0">
                <a:effectLst/>
                <a:latin typeface="Times New Roman" panose="02020603050405020304" pitchFamily="18" charset="0"/>
                <a:ea typeface="Times New Roman" panose="02020603050405020304" pitchFamily="18" charset="0"/>
              </a:rPr>
              <a:t>Creating a python script named as gui.py.</a:t>
            </a:r>
          </a:p>
          <a:p>
            <a:pPr marL="342900" lvl="0" indent="-342900">
              <a:lnSpc>
                <a:spcPct val="200000"/>
              </a:lnSpc>
              <a:spcBef>
                <a:spcPts val="685"/>
              </a:spcBef>
              <a:spcAft>
                <a:spcPts val="800"/>
              </a:spcAft>
              <a:buFont typeface="+mj-lt"/>
              <a:buAutoNum type="arabicPeriod" startAt="7"/>
            </a:pPr>
            <a:r>
              <a:rPr lang="en-US" sz="1800" dirty="0">
                <a:effectLst/>
                <a:latin typeface="Times New Roman" panose="02020603050405020304" pitchFamily="18" charset="0"/>
                <a:ea typeface="Times New Roman" panose="02020603050405020304" pitchFamily="18" charset="0"/>
              </a:rPr>
              <a:t>Using </a:t>
            </a:r>
            <a:r>
              <a:rPr lang="en-US" sz="1800" dirty="0" err="1">
                <a:effectLst/>
                <a:latin typeface="Times New Roman" panose="02020603050405020304" pitchFamily="18" charset="0"/>
                <a:ea typeface="Times New Roman" panose="02020603050405020304" pitchFamily="18" charset="0"/>
              </a:rPr>
              <a:t>openCV</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haarcascade</a:t>
            </a:r>
            <a:r>
              <a:rPr lang="en-US" sz="1800" dirty="0">
                <a:effectLst/>
                <a:latin typeface="Times New Roman" panose="02020603050405020304" pitchFamily="18" charset="0"/>
                <a:ea typeface="Times New Roman" panose="02020603050405020304" pitchFamily="18" charset="0"/>
              </a:rPr>
              <a:t> xml detect the bounding boxes of face in the webcam and predict the emotions.</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200000"/>
              </a:lnSpc>
              <a:spcBef>
                <a:spcPts val="685"/>
              </a:spcBef>
              <a:spcAft>
                <a:spcPts val="0"/>
              </a:spcAft>
              <a:buFont typeface="+mj-lt"/>
              <a:buAutoNum type="arabicPeriod" startAt="7"/>
            </a:pPr>
            <a:r>
              <a:rPr lang="en-US" sz="1800" dirty="0">
                <a:effectLst/>
                <a:latin typeface="Times New Roman" panose="02020603050405020304" pitchFamily="18" charset="0"/>
                <a:ea typeface="Times New Roman" panose="02020603050405020304" pitchFamily="18" charset="0"/>
              </a:rPr>
              <a:t>Creating a folder named emojis.</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200000"/>
              </a:lnSpc>
              <a:spcBef>
                <a:spcPts val="685"/>
              </a:spcBef>
              <a:spcAft>
                <a:spcPts val="0"/>
              </a:spcAft>
              <a:buFont typeface="+mj-lt"/>
              <a:buAutoNum type="arabicPeriod" startAt="7"/>
            </a:pPr>
            <a:r>
              <a:rPr lang="en-US" sz="1800" dirty="0">
                <a:effectLst/>
                <a:latin typeface="Times New Roman" panose="02020603050405020304" pitchFamily="18" charset="0"/>
                <a:ea typeface="Times New Roman" panose="02020603050405020304" pitchFamily="18" charset="0"/>
              </a:rPr>
              <a:t>Saving the emojis corresponding to each of the seven emotions in the dataset.</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200000"/>
              </a:lnSpc>
              <a:spcBef>
                <a:spcPts val="685"/>
              </a:spcBef>
              <a:spcAft>
                <a:spcPts val="0"/>
              </a:spcAft>
              <a:buFont typeface="+mj-lt"/>
              <a:buAutoNum type="arabicPeriod" startAt="7"/>
            </a:pPr>
            <a:r>
              <a:rPr lang="en-US" sz="1800" dirty="0">
                <a:effectLst/>
                <a:latin typeface="Times New Roman" panose="02020603050405020304" pitchFamily="18" charset="0"/>
                <a:ea typeface="Times New Roman" panose="02020603050405020304" pitchFamily="18" charset="0"/>
              </a:rPr>
              <a:t>Using camera to detect the emotions in real time and generating relevant emojis with it.</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51289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8DC19-65B9-43CB-98EF-FC6CB548AEA0}"/>
              </a:ext>
            </a:extLst>
          </p:cNvPr>
          <p:cNvSpPr>
            <a:spLocks noGrp="1"/>
          </p:cNvSpPr>
          <p:nvPr>
            <p:ph type="title"/>
          </p:nvPr>
        </p:nvSpPr>
        <p:spPr/>
        <p:txBody>
          <a:bodyPr/>
          <a:lstStyle/>
          <a:p>
            <a:r>
              <a:rPr lang="en-IN" dirty="0"/>
              <a:t>Creating Jupiter notebook </a:t>
            </a:r>
          </a:p>
        </p:txBody>
      </p:sp>
      <p:sp>
        <p:nvSpPr>
          <p:cNvPr id="3" name="Content Placeholder 2">
            <a:extLst>
              <a:ext uri="{FF2B5EF4-FFF2-40B4-BE49-F238E27FC236}">
                <a16:creationId xmlns:a16="http://schemas.microsoft.com/office/drawing/2014/main" id="{3708F5DD-4734-456B-934B-527DD013308A}"/>
              </a:ext>
            </a:extLst>
          </p:cNvPr>
          <p:cNvSpPr>
            <a:spLocks noGrp="1"/>
          </p:cNvSpPr>
          <p:nvPr>
            <p:ph idx="1"/>
          </p:nvPr>
        </p:nvSpPr>
        <p:spPr/>
        <p:txBody>
          <a:bodyPr/>
          <a:lstStyle/>
          <a:p>
            <a:r>
              <a:rPr lang="en-US" sz="1800" b="1" dirty="0">
                <a:effectLst/>
                <a:latin typeface="Times New Roman" panose="02020603050405020304" pitchFamily="18" charset="0"/>
                <a:ea typeface="Times New Roman" panose="02020603050405020304" pitchFamily="18" charset="0"/>
              </a:rPr>
              <a:t>Creating “</a:t>
            </a:r>
            <a:r>
              <a:rPr lang="en-US" sz="1800" b="1" dirty="0" err="1">
                <a:effectLst/>
                <a:latin typeface="Times New Roman" panose="02020603050405020304" pitchFamily="18" charset="0"/>
                <a:ea typeface="Times New Roman" panose="02020603050405020304" pitchFamily="18" charset="0"/>
              </a:rPr>
              <a:t>train.ipynb</a:t>
            </a:r>
            <a:r>
              <a:rPr lang="en-US" sz="1800" b="1"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for training our machine learning model.</a:t>
            </a:r>
            <a:endParaRPr lang="en-IN" sz="1800" dirty="0">
              <a:effectLst/>
              <a:latin typeface="Times New Roman" panose="02020603050405020304" pitchFamily="18" charset="0"/>
              <a:ea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677FA2D6-9A8A-4206-AF47-7B7DF291661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9095" y="2290194"/>
            <a:ext cx="9854769" cy="3444676"/>
          </a:xfrm>
          <a:prstGeom prst="rect">
            <a:avLst/>
          </a:prstGeom>
        </p:spPr>
      </p:pic>
    </p:spTree>
    <p:extLst>
      <p:ext uri="{BB962C8B-B14F-4D97-AF65-F5344CB8AC3E}">
        <p14:creationId xmlns:p14="http://schemas.microsoft.com/office/powerpoint/2010/main" val="2925764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8DC19-65B9-43CB-98EF-FC6CB548AEA0}"/>
              </a:ext>
            </a:extLst>
          </p:cNvPr>
          <p:cNvSpPr>
            <a:spLocks noGrp="1"/>
          </p:cNvSpPr>
          <p:nvPr>
            <p:ph type="title"/>
          </p:nvPr>
        </p:nvSpPr>
        <p:spPr/>
        <p:txBody>
          <a:bodyPr/>
          <a:lstStyle/>
          <a:p>
            <a:r>
              <a:rPr lang="en-IN" dirty="0"/>
              <a:t>Creating Jupiter notebook </a:t>
            </a:r>
          </a:p>
        </p:txBody>
      </p:sp>
      <p:sp>
        <p:nvSpPr>
          <p:cNvPr id="3" name="Content Placeholder 2">
            <a:extLst>
              <a:ext uri="{FF2B5EF4-FFF2-40B4-BE49-F238E27FC236}">
                <a16:creationId xmlns:a16="http://schemas.microsoft.com/office/drawing/2014/main" id="{3708F5DD-4734-456B-934B-527DD013308A}"/>
              </a:ext>
            </a:extLst>
          </p:cNvPr>
          <p:cNvSpPr>
            <a:spLocks noGrp="1"/>
          </p:cNvSpPr>
          <p:nvPr>
            <p:ph idx="1"/>
          </p:nvPr>
        </p:nvSpPr>
        <p:spPr/>
        <p:txBody>
          <a:bodyPr/>
          <a:lstStyle/>
          <a:p>
            <a:pPr marL="190500">
              <a:spcBef>
                <a:spcPts val="400"/>
              </a:spcBef>
              <a:spcAft>
                <a:spcPts val="0"/>
              </a:spcAft>
            </a:pPr>
            <a:r>
              <a:rPr lang="en-US" sz="1800" b="1" dirty="0">
                <a:effectLst/>
                <a:latin typeface="Times New Roman" panose="02020603050405020304" pitchFamily="18" charset="0"/>
                <a:ea typeface="Times New Roman" panose="02020603050405020304" pitchFamily="18" charset="0"/>
              </a:rPr>
              <a:t>Creating “</a:t>
            </a:r>
            <a:r>
              <a:rPr lang="en-US" sz="1800" b="1" dirty="0" err="1">
                <a:effectLst/>
                <a:latin typeface="Times New Roman" panose="02020603050405020304" pitchFamily="18" charset="0"/>
                <a:ea typeface="Times New Roman" panose="02020603050405020304" pitchFamily="18" charset="0"/>
              </a:rPr>
              <a:t>gui.ipynb</a:t>
            </a:r>
            <a:r>
              <a:rPr lang="en-US" sz="1800" b="1"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for creating user interface of our machine learning model.</a:t>
            </a:r>
            <a:endParaRPr lang="en-IN" sz="1800" dirty="0">
              <a:effectLst/>
              <a:latin typeface="Times New Roman" panose="02020603050405020304" pitchFamily="18" charset="0"/>
              <a:ea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C1C233A2-3752-43DF-9D77-8D834A6079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87585" y="2219139"/>
            <a:ext cx="8816829" cy="3758329"/>
          </a:xfrm>
          <a:prstGeom prst="rect">
            <a:avLst/>
          </a:prstGeom>
        </p:spPr>
      </p:pic>
    </p:spTree>
    <p:extLst>
      <p:ext uri="{BB962C8B-B14F-4D97-AF65-F5344CB8AC3E}">
        <p14:creationId xmlns:p14="http://schemas.microsoft.com/office/powerpoint/2010/main" val="3753376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8D20D-2854-45D1-A476-9BE546C7A0DA}"/>
              </a:ext>
            </a:extLst>
          </p:cNvPr>
          <p:cNvSpPr>
            <a:spLocks noGrp="1"/>
          </p:cNvSpPr>
          <p:nvPr>
            <p:ph type="title"/>
          </p:nvPr>
        </p:nvSpPr>
        <p:spPr/>
        <p:txBody>
          <a:bodyPr/>
          <a:lstStyle/>
          <a:p>
            <a:r>
              <a:rPr lang="en-US" dirty="0"/>
              <a:t>Libraries for Training</a:t>
            </a:r>
            <a:endParaRPr lang="en-IN" dirty="0"/>
          </a:p>
        </p:txBody>
      </p:sp>
      <p:pic>
        <p:nvPicPr>
          <p:cNvPr id="5" name="Content Placeholder 4">
            <a:extLst>
              <a:ext uri="{FF2B5EF4-FFF2-40B4-BE49-F238E27FC236}">
                <a16:creationId xmlns:a16="http://schemas.microsoft.com/office/drawing/2014/main" id="{6434FE03-407A-4420-A490-D94C8AFC6A98}"/>
              </a:ext>
            </a:extLst>
          </p:cNvPr>
          <p:cNvPicPr>
            <a:picLocks noGrp="1" noChangeAspect="1"/>
          </p:cNvPicPr>
          <p:nvPr>
            <p:ph idx="1"/>
          </p:nvPr>
        </p:nvPicPr>
        <p:blipFill>
          <a:blip r:embed="rId2"/>
          <a:stretch>
            <a:fillRect/>
          </a:stretch>
        </p:blipFill>
        <p:spPr>
          <a:xfrm>
            <a:off x="2388837" y="2172749"/>
            <a:ext cx="7396088" cy="3405929"/>
          </a:xfrm>
        </p:spPr>
      </p:pic>
    </p:spTree>
    <p:extLst>
      <p:ext uri="{BB962C8B-B14F-4D97-AF65-F5344CB8AC3E}">
        <p14:creationId xmlns:p14="http://schemas.microsoft.com/office/powerpoint/2010/main" val="257400554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TM02900769[[fn=Retrospect]]</Template>
  <TotalTime>75</TotalTime>
  <Words>541</Words>
  <Application>Microsoft Office PowerPoint</Application>
  <PresentationFormat>Widescreen</PresentationFormat>
  <Paragraphs>74</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Bahnschrift</vt:lpstr>
      <vt:lpstr>Calibri</vt:lpstr>
      <vt:lpstr>Calibri Light</vt:lpstr>
      <vt:lpstr>Times New Roman</vt:lpstr>
      <vt:lpstr>Wingdings</vt:lpstr>
      <vt:lpstr>Retrospect</vt:lpstr>
      <vt:lpstr>EmoDec</vt:lpstr>
      <vt:lpstr>Introduction</vt:lpstr>
      <vt:lpstr>Data Set </vt:lpstr>
      <vt:lpstr>Technologies Used</vt:lpstr>
      <vt:lpstr>Steps to create project </vt:lpstr>
      <vt:lpstr>Steps to create project </vt:lpstr>
      <vt:lpstr>Creating Jupiter notebook </vt:lpstr>
      <vt:lpstr>Creating Jupiter notebook </vt:lpstr>
      <vt:lpstr>Libraries for Training</vt:lpstr>
      <vt:lpstr>Building our Neural Network</vt:lpstr>
      <vt:lpstr>Compiling and Training the Model</vt:lpstr>
      <vt:lpstr>Libraries for GUI</vt:lpstr>
      <vt:lpstr>Creating Emotion Dictionary and Loading Model</vt:lpstr>
      <vt:lpstr>Function to Show Subject</vt:lpstr>
      <vt:lpstr>Function to Show Emoji </vt:lpstr>
      <vt:lpstr>Starting GUI Window</vt:lpstr>
      <vt:lpstr>GIF of Final Result</vt:lpstr>
      <vt:lpstr>Conclusion</vt:lpstr>
      <vt:lpstr>References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EmoDec</dc:title>
  <dc:creator>Harshit Verma</dc:creator>
  <cp:lastModifiedBy>Harshit Verma</cp:lastModifiedBy>
  <cp:revision>16</cp:revision>
  <dcterms:created xsi:type="dcterms:W3CDTF">2022-01-03T04:59:09Z</dcterms:created>
  <dcterms:modified xsi:type="dcterms:W3CDTF">2022-01-11T07:45:49Z</dcterms:modified>
</cp:coreProperties>
</file>

<file path=docProps/thumbnail.jpeg>
</file>